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9" r:id="rId3"/>
    <p:sldId id="260" r:id="rId4"/>
    <p:sldId id="273" r:id="rId5"/>
    <p:sldId id="261" r:id="rId6"/>
    <p:sldId id="274" r:id="rId7"/>
    <p:sldId id="262" r:id="rId8"/>
    <p:sldId id="275" r:id="rId9"/>
    <p:sldId id="263" r:id="rId10"/>
    <p:sldId id="291" r:id="rId11"/>
    <p:sldId id="264" r:id="rId12"/>
    <p:sldId id="277" r:id="rId13"/>
    <p:sldId id="265" r:id="rId14"/>
    <p:sldId id="292" r:id="rId15"/>
    <p:sldId id="268" r:id="rId16"/>
    <p:sldId id="267" r:id="rId17"/>
    <p:sldId id="293" r:id="rId18"/>
    <p:sldId id="272" r:id="rId19"/>
    <p:sldId id="285" r:id="rId20"/>
    <p:sldId id="289" r:id="rId21"/>
    <p:sldId id="290" r:id="rId22"/>
    <p:sldId id="287" r:id="rId23"/>
    <p:sldId id="286" r:id="rId2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39" autoAdjust="0"/>
    <p:restoredTop sz="94660"/>
  </p:normalViewPr>
  <p:slideViewPr>
    <p:cSldViewPr>
      <p:cViewPr varScale="1">
        <p:scale>
          <a:sx n="69" d="100"/>
          <a:sy n="69" d="100"/>
        </p:scale>
        <p:origin x="612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2020\TRANSPARENCIA%202020%20-MAR-\GRAFICAS%20TRANSPARENCIA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2020\TRANSPARENCIA%202020%20-MAR-\GRAFICAS%20TRANSPARENCIA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2020\TRANSPARENCIA%202020%20-MAR-\GRAFICAS%20TRANSPARENCIA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2020\TRANSPARENCIA%202020%20-MAR-\GRAFICAS%20TRANSPARENCIA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2020\TRANSPARENCIA%202020%20-MAR-\GRAFICAS%20TRANSPARENCIA%20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2020\TRANSPARENCIA%202020%20-MAR-\GRAFICAS%20TRANSPARENCIA%20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2020\6TRANSPARENCIA%202020%20-JUN-\GRAFICAS%20TRANSPARENCIA%2020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2020\TRANSPARENCIA%202020%20-MAR-\GRAFICAS%20TRANSPARENCIA%20202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2020\TRANSPARENCIA%202020%20-MAR-\GRAFICAS%20TRANSPARENCIA%202020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Beneficiados</a:t>
            </a:r>
          </a:p>
          <a:p>
            <a:pPr>
              <a:defRPr/>
            </a:pPr>
            <a:r>
              <a:rPr lang="es-MX" baseline="0"/>
              <a:t>D.A.R.E. </a:t>
            </a:r>
            <a:endParaRPr lang="es-MX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Hoja2!$B$3:$B$14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Hoja2!$C$3:$C$14</c:f>
              <c:numCache>
                <c:formatCode>General</c:formatCode>
                <c:ptCount val="12"/>
                <c:pt idx="0">
                  <c:v>80</c:v>
                </c:pt>
                <c:pt idx="1">
                  <c:v>149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76-4813-9B9E-681624251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29248"/>
        <c:axId val="375115936"/>
        <c:axId val="0"/>
      </c:bar3DChart>
      <c:catAx>
        <c:axId val="375129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15936"/>
        <c:crosses val="autoZero"/>
        <c:auto val="1"/>
        <c:lblAlgn val="ctr"/>
        <c:lblOffset val="100"/>
        <c:noMultiLvlLbl val="0"/>
      </c:catAx>
      <c:valAx>
        <c:axId val="37511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29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Beneficiados </a:t>
            </a:r>
          </a:p>
          <a:p>
            <a:pPr>
              <a:defRPr/>
            </a:pPr>
            <a:r>
              <a:rPr lang="en-US"/>
              <a:t>Educación Vial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Hoja2!$B$22:$B$33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Hoja2!$C$22:$C$33</c:f>
              <c:numCache>
                <c:formatCode>General</c:formatCode>
                <c:ptCount val="12"/>
                <c:pt idx="0">
                  <c:v>485</c:v>
                </c:pt>
                <c:pt idx="1">
                  <c:v>545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5F-40FC-BB2E-BCCEB4CB34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11360"/>
        <c:axId val="375119680"/>
        <c:axId val="0"/>
      </c:bar3DChart>
      <c:catAx>
        <c:axId val="37511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19680"/>
        <c:crosses val="autoZero"/>
        <c:auto val="1"/>
        <c:lblAlgn val="ctr"/>
        <c:lblOffset val="100"/>
        <c:noMultiLvlLbl val="0"/>
      </c:catAx>
      <c:valAx>
        <c:axId val="375119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11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Beneficiados</a:t>
            </a:r>
          </a:p>
          <a:p>
            <a:pPr>
              <a:defRPr/>
            </a:pPr>
            <a:r>
              <a:rPr lang="en-US"/>
              <a:t>Mochila Segura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Hoja2!$B$38:$B$49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Hoja2!$C$38:$C$49</c:f>
              <c:numCache>
                <c:formatCode>General</c:formatCode>
                <c:ptCount val="12"/>
                <c:pt idx="0">
                  <c:v>4147</c:v>
                </c:pt>
                <c:pt idx="1">
                  <c:v>4139</c:v>
                </c:pt>
                <c:pt idx="2">
                  <c:v>378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A9-499F-BBBE-30A5953C0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8354128"/>
        <c:axId val="278363696"/>
        <c:axId val="0"/>
      </c:bar3DChart>
      <c:catAx>
        <c:axId val="27835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8363696"/>
        <c:crosses val="autoZero"/>
        <c:auto val="1"/>
        <c:lblAlgn val="ctr"/>
        <c:lblOffset val="100"/>
        <c:noMultiLvlLbl val="0"/>
      </c:catAx>
      <c:valAx>
        <c:axId val="278363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835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Beneficiados</a:t>
            </a:r>
            <a:r>
              <a:rPr lang="es-MX" baseline="0"/>
              <a:t> </a:t>
            </a:r>
          </a:p>
          <a:p>
            <a:pPr>
              <a:defRPr/>
            </a:pPr>
            <a:r>
              <a:rPr lang="es-MX" baseline="0"/>
              <a:t>Platicas Preventivas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Hoja2!$B$55:$B$66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Hoja2!$C$55:$C$66</c:f>
              <c:numCache>
                <c:formatCode>General</c:formatCode>
                <c:ptCount val="12"/>
                <c:pt idx="0">
                  <c:v>3409</c:v>
                </c:pt>
                <c:pt idx="1">
                  <c:v>2458</c:v>
                </c:pt>
                <c:pt idx="2">
                  <c:v>2300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BF-461B-B42E-73F43DC57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21344"/>
        <c:axId val="375121760"/>
        <c:axId val="0"/>
      </c:bar3DChart>
      <c:catAx>
        <c:axId val="37512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21760"/>
        <c:crosses val="autoZero"/>
        <c:auto val="1"/>
        <c:lblAlgn val="ctr"/>
        <c:lblOffset val="100"/>
        <c:noMultiLvlLbl val="0"/>
      </c:catAx>
      <c:valAx>
        <c:axId val="37512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21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Beneficiados</a:t>
            </a:r>
            <a:r>
              <a:rPr lang="es-MX" baseline="0"/>
              <a:t> </a:t>
            </a:r>
          </a:p>
          <a:p>
            <a:pPr>
              <a:defRPr/>
            </a:pPr>
            <a:r>
              <a:rPr lang="es-MX" baseline="0"/>
              <a:t>Platicas Para Padres</a:t>
            </a:r>
            <a:endParaRPr lang="es-MX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Hoja2!$B$73:$B$84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Hoja2!$C$73:$C$84</c:f>
              <c:numCache>
                <c:formatCode>General</c:formatCode>
                <c:ptCount val="12"/>
                <c:pt idx="0">
                  <c:v>266</c:v>
                </c:pt>
                <c:pt idx="1">
                  <c:v>632</c:v>
                </c:pt>
                <c:pt idx="2">
                  <c:v>105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76-470D-9192-5C235E60BA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26752"/>
        <c:axId val="375116352"/>
        <c:axId val="0"/>
      </c:bar3DChart>
      <c:catAx>
        <c:axId val="37512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16352"/>
        <c:crosses val="autoZero"/>
        <c:auto val="1"/>
        <c:lblAlgn val="ctr"/>
        <c:lblOffset val="100"/>
        <c:noMultiLvlLbl val="0"/>
      </c:catAx>
      <c:valAx>
        <c:axId val="37511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26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Beneficiados</a:t>
            </a:r>
          </a:p>
          <a:p>
            <a:pPr>
              <a:defRPr/>
            </a:pPr>
            <a:r>
              <a:rPr lang="es-MX"/>
              <a:t>Prevención de la Violencia Familiar</a:t>
            </a:r>
            <a:r>
              <a:rPr lang="es-MX" baseline="0"/>
              <a:t> y de Genero</a:t>
            </a:r>
            <a:endParaRPr lang="es-MX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Hoja2!$B$108:$B$119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Hoja2!$C$108:$C$119</c:f>
              <c:numCache>
                <c:formatCode>General</c:formatCode>
                <c:ptCount val="12"/>
                <c:pt idx="0">
                  <c:v>9</c:v>
                </c:pt>
                <c:pt idx="1">
                  <c:v>197</c:v>
                </c:pt>
                <c:pt idx="2">
                  <c:v>149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66-4821-8E48-8EEA8606E3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30496"/>
        <c:axId val="375131328"/>
        <c:axId val="0"/>
      </c:bar3DChart>
      <c:catAx>
        <c:axId val="37513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31328"/>
        <c:crosses val="autoZero"/>
        <c:auto val="1"/>
        <c:lblAlgn val="ctr"/>
        <c:lblOffset val="100"/>
        <c:noMultiLvlLbl val="0"/>
      </c:catAx>
      <c:valAx>
        <c:axId val="37513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30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Beneficiados</a:t>
            </a:r>
          </a:p>
          <a:p>
            <a:pPr>
              <a:defRPr/>
            </a:pPr>
            <a:r>
              <a:rPr lang="es-MX"/>
              <a:t>CAIPA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Hoja2!$B$91:$B$102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Hoja2!$C$91:$C$102</c:f>
              <c:numCache>
                <c:formatCode>General</c:formatCode>
                <c:ptCount val="12"/>
                <c:pt idx="0">
                  <c:v>100</c:v>
                </c:pt>
                <c:pt idx="1">
                  <c:v>110</c:v>
                </c:pt>
                <c:pt idx="2">
                  <c:v>112</c:v>
                </c:pt>
                <c:pt idx="3">
                  <c:v>48</c:v>
                </c:pt>
                <c:pt idx="4">
                  <c:v>74</c:v>
                </c:pt>
                <c:pt idx="5">
                  <c:v>64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9-46BC-9AEC-F13D3C203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34656"/>
        <c:axId val="375133408"/>
        <c:axId val="0"/>
      </c:bar3DChart>
      <c:catAx>
        <c:axId val="37513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33408"/>
        <c:crosses val="autoZero"/>
        <c:auto val="1"/>
        <c:lblAlgn val="ctr"/>
        <c:lblOffset val="100"/>
        <c:noMultiLvlLbl val="0"/>
      </c:catAx>
      <c:valAx>
        <c:axId val="375133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34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Beneficiados</a:t>
            </a:r>
          </a:p>
          <a:p>
            <a:pPr>
              <a:defRPr/>
            </a:pPr>
            <a:r>
              <a:rPr lang="es-MX"/>
              <a:t>Limpieza</a:t>
            </a:r>
            <a:r>
              <a:rPr lang="es-MX" baseline="0"/>
              <a:t> de Espacios Públicos</a:t>
            </a:r>
            <a:endParaRPr lang="es-MX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Hoja2!$B$143:$B$154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Hoja2!$C$143:$C$154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9A-465C-BFD7-560D7316D1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8360784"/>
        <c:axId val="278359536"/>
        <c:axId val="0"/>
      </c:bar3DChart>
      <c:catAx>
        <c:axId val="27836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8359536"/>
        <c:crosses val="autoZero"/>
        <c:auto val="1"/>
        <c:lblAlgn val="ctr"/>
        <c:lblOffset val="100"/>
        <c:noMultiLvlLbl val="0"/>
      </c:catAx>
      <c:valAx>
        <c:axId val="27835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8360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Beneficiados</a:t>
            </a:r>
          </a:p>
          <a:p>
            <a:pPr>
              <a:defRPr/>
            </a:pPr>
            <a:r>
              <a:rPr lang="es-MX"/>
              <a:t>Juntas</a:t>
            </a:r>
            <a:r>
              <a:rPr lang="es-MX" baseline="0"/>
              <a:t> Vecinales</a:t>
            </a:r>
            <a:endParaRPr lang="es-MX"/>
          </a:p>
        </c:rich>
      </c:tx>
      <c:layout>
        <c:manualLayout>
          <c:xMode val="edge"/>
          <c:yMode val="edge"/>
          <c:x val="0.3624582239720035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Hoja2!$B$125:$B$136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Hoja2!$C$125:$C$136</c:f>
              <c:numCache>
                <c:formatCode>General</c:formatCode>
                <c:ptCount val="12"/>
                <c:pt idx="0">
                  <c:v>111</c:v>
                </c:pt>
                <c:pt idx="1">
                  <c:v>36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B5-456A-A09B-4452D95F0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18848"/>
        <c:axId val="375120096"/>
        <c:axId val="0"/>
      </c:bar3DChart>
      <c:catAx>
        <c:axId val="37511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20096"/>
        <c:crosses val="autoZero"/>
        <c:auto val="1"/>
        <c:lblAlgn val="ctr"/>
        <c:lblOffset val="100"/>
        <c:noMultiLvlLbl val="0"/>
      </c:catAx>
      <c:valAx>
        <c:axId val="375120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18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1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907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199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599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9862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9312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6351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581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417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579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07/07/2020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167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07/07/2020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044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07/07/2020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176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07/07/2020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660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07/07/2020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64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07/07/2020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022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BD5A3-1185-43E3-99F0-9E0FCAC51D46}" type="datetimeFigureOut">
              <a:rPr lang="es-MX" smtClean="0"/>
              <a:pPr/>
              <a:t>07/07/2020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219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/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Fracc.IV</a:t>
            </a:r>
            <a:r>
              <a:rPr lang="es-MX" sz="8000" dirty="0" smtClean="0">
                <a:solidFill>
                  <a:schemeClr val="tx1"/>
                </a:solidFill>
              </a:rPr>
              <a:t>, V, VI,VII,XX,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2020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180536"/>
              </p:ext>
            </p:extLst>
          </p:nvPr>
        </p:nvGraphicFramePr>
        <p:xfrm>
          <a:off x="767408" y="836712"/>
          <a:ext cx="102251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15756" y="284294"/>
            <a:ext cx="8596668" cy="1984130"/>
          </a:xfrm>
        </p:spPr>
        <p:txBody>
          <a:bodyPr>
            <a:normAutofit/>
          </a:bodyPr>
          <a:lstStyle/>
          <a:p>
            <a:pPr algn="ctr"/>
            <a:r>
              <a:rPr lang="es-MX" dirty="0" smtClean="0">
                <a:solidFill>
                  <a:srgbClr val="92D050"/>
                </a:solidFill>
              </a:rPr>
              <a:t>Platicas para Padres</a:t>
            </a:r>
            <a:endParaRPr lang="es-MX" dirty="0">
              <a:solidFill>
                <a:srgbClr val="92D05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58304" y="1613993"/>
            <a:ext cx="4101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Sensibilizar al padre de familia sobre las situaciones que pueden pasar en casa o en el plantel educativo.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199846" y="1645406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Mejorar el ámbito familiar</a:t>
            </a:r>
            <a:r>
              <a:rPr lang="es-MX" dirty="0"/>
              <a:t>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47528" y="4077072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Impartir platicas preventivas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teórico-practicas para  padres y madres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familia, sobre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importancia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su participación y corresponsabilidad en el aprendizaje de sus hijos.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1706906"/>
              </p:ext>
            </p:extLst>
          </p:nvPr>
        </p:nvGraphicFramePr>
        <p:xfrm>
          <a:off x="983432" y="980728"/>
          <a:ext cx="1015312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8856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9456" y="461908"/>
            <a:ext cx="9001000" cy="1238900"/>
          </a:xfrm>
        </p:spPr>
        <p:txBody>
          <a:bodyPr>
            <a:normAutofit/>
          </a:bodyPr>
          <a:lstStyle/>
          <a:p>
            <a:pPr algn="ctr"/>
            <a:r>
              <a:rPr lang="es-MX" b="1" dirty="0" smtClean="0">
                <a:solidFill>
                  <a:srgbClr val="92D050"/>
                </a:solidFill>
              </a:rPr>
              <a:t>Prevención de la Violencia Familiar y de Genero</a:t>
            </a:r>
            <a:endParaRPr lang="es-MX" b="1" dirty="0">
              <a:solidFill>
                <a:srgbClr val="92D05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42788" y="1813133"/>
            <a:ext cx="439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/>
              <a:t>Fomentar la prevención de la violencia familiar y/o de género, brindando la información necesaria para su prevención, detección y erradicación.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749818" y="1951633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Prevenir la violencia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familiar y/o de genero.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47528" y="4268980"/>
            <a:ext cx="64225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/>
              <a:t>Dirigido a padres de familia impartiendo platicas preventivas en las colonias, sobre la violencia familiar y/o de género.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5123305"/>
              </p:ext>
            </p:extLst>
          </p:nvPr>
        </p:nvGraphicFramePr>
        <p:xfrm>
          <a:off x="983432" y="548680"/>
          <a:ext cx="1000911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/>
              <a:t>Campamentos de Verano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199456" y="2167990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Fortalecimiento de habilidades sociales, para niños y adolescentes.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79976" y="2279113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Desarrollar habilidades sociales.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99456" y="4437112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Fomentar la sana convivencia y desarrollar habilidades sociales, en niños y adolescentes a través 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diversos talleres, deportes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y dinámicas.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/>
              <a:t>CAIPA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055440" y="1861050"/>
            <a:ext cx="45365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Proporcionar una atención integral, conformada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por trabajo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social,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psicología,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atención médica y seguimiento de orientación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vocacional para el adolescente y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padres de familia.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55747" y="191678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Atención integral para adolescentes.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271464" y="3884997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brinda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ayuda a los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adolescentes para desarrollar de manera plena cada una de sus habilidades y capacidades; y junto con sus padres o tutores son integrados a actividades de tratamiento terapéutico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Los adolecentes reciben una hora de consulta semanalmente, para dar seguimiento a su tratamiento, durante el tiempo necesario.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H="1">
            <a:off x="9274001" y="1412776"/>
            <a:ext cx="45719" cy="517624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8773343"/>
              </p:ext>
            </p:extLst>
          </p:nvPr>
        </p:nvGraphicFramePr>
        <p:xfrm>
          <a:off x="695400" y="620688"/>
          <a:ext cx="1029714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717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Limpieza de Espacios </a:t>
            </a:r>
            <a:r>
              <a:rPr lang="es-MX" dirty="0"/>
              <a:t>P</a:t>
            </a:r>
            <a:r>
              <a:rPr lang="es-MX" dirty="0" smtClean="0"/>
              <a:t>úblicos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415480" y="2072752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Restaurar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espacios públicos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con la finalidad de crear sentido de pertenencia con los vecinos.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057971" y="2072751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Tener mas espacios limpios, seguros y libres de violencia.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91544" y="3717032"/>
            <a:ext cx="5472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Realizar limpieza, reforestación y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restauración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espacios, fomentando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participación ciudadana y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disminuyendo puntos de riesgo para la comunidad.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/>
          </a:p>
          <a:p>
            <a:pPr algn="ctr"/>
            <a:r>
              <a:rPr lang="es-MX" dirty="0" smtClean="0"/>
              <a:t> 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647336"/>
              </p:ext>
            </p:extLst>
          </p:nvPr>
        </p:nvGraphicFramePr>
        <p:xfrm>
          <a:off x="695400" y="908720"/>
          <a:ext cx="1000911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698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9376" y="609600"/>
            <a:ext cx="8794626" cy="1320800"/>
          </a:xfrm>
        </p:spPr>
        <p:txBody>
          <a:bodyPr/>
          <a:lstStyle/>
          <a:p>
            <a:pPr algn="ctr"/>
            <a:r>
              <a:rPr lang="es-MX" dirty="0" smtClean="0"/>
              <a:t>Programas de Prevención Social del Delito</a:t>
            </a:r>
            <a:br>
              <a:rPr lang="es-MX" dirty="0" smtClean="0"/>
            </a:br>
            <a:r>
              <a:rPr lang="es-MX" dirty="0" smtClean="0"/>
              <a:t>Juárez, N.L.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450928"/>
          </a:xfrm>
        </p:spPr>
        <p:txBody>
          <a:bodyPr>
            <a:normAutofit/>
          </a:bodyPr>
          <a:lstStyle/>
          <a:p>
            <a:r>
              <a:rPr lang="es-MX" dirty="0" smtClean="0"/>
              <a:t>D.A.R.E.</a:t>
            </a:r>
          </a:p>
          <a:p>
            <a:r>
              <a:rPr lang="es-MX" dirty="0" smtClean="0"/>
              <a:t>Educación Vial.</a:t>
            </a:r>
          </a:p>
          <a:p>
            <a:r>
              <a:rPr lang="es-MX" dirty="0" smtClean="0"/>
              <a:t>Mochila Segura.</a:t>
            </a:r>
          </a:p>
          <a:p>
            <a:r>
              <a:rPr lang="es-MX" dirty="0" smtClean="0"/>
              <a:t>Platicas Preventivas.</a:t>
            </a:r>
          </a:p>
          <a:p>
            <a:r>
              <a:rPr lang="es-MX" dirty="0" smtClean="0"/>
              <a:t>Platicas para Padres</a:t>
            </a:r>
          </a:p>
          <a:p>
            <a:r>
              <a:rPr lang="es-MX" dirty="0" smtClean="0"/>
              <a:t>Prevención de la Violencia </a:t>
            </a:r>
            <a:r>
              <a:rPr lang="es-MX" dirty="0"/>
              <a:t>F</a:t>
            </a:r>
            <a:r>
              <a:rPr lang="es-MX" dirty="0" smtClean="0"/>
              <a:t>amiliar y de Genero.</a:t>
            </a:r>
          </a:p>
          <a:p>
            <a:r>
              <a:rPr lang="es-MX" dirty="0" smtClean="0"/>
              <a:t>CAIPA.</a:t>
            </a:r>
          </a:p>
          <a:p>
            <a:r>
              <a:rPr lang="es-MX" dirty="0" smtClean="0"/>
              <a:t>Campamentos de verano.</a:t>
            </a:r>
          </a:p>
          <a:p>
            <a:r>
              <a:rPr lang="es-MX" dirty="0" smtClean="0"/>
              <a:t>Limpieza de espacios públicos.</a:t>
            </a:r>
          </a:p>
          <a:p>
            <a:r>
              <a:rPr lang="es-MX" dirty="0" smtClean="0"/>
              <a:t>Juntas Vecinales</a:t>
            </a:r>
            <a:endParaRPr lang="es-MX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Juntas Vecinales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2160589"/>
            <a:ext cx="2989774" cy="554031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          </a:t>
            </a:r>
            <a:r>
              <a:rPr lang="es-MX" b="1" dirty="0" smtClean="0"/>
              <a:t>     OBJETIVO</a:t>
            </a:r>
            <a:endParaRPr lang="es-MX" b="1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809588" y="2571744"/>
            <a:ext cx="3357586" cy="1285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lang="es-MX" sz="1600" dirty="0" smtClean="0"/>
              <a:t>     Atender las peticiones de los ciudadanos para  disminuir la situaciones de riesgo en su comunidad. </a:t>
            </a:r>
            <a:endParaRPr lang="es-MX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738810" y="2072751"/>
            <a:ext cx="32714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canalizar a las instituciones correspondientes los casos reportados por la ciudadanía.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024034" y="3857628"/>
            <a:ext cx="5472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reuniones con los habitantes de las colonias para escuchar sus inquietudes, orientar y canalizar a las instituciones correspondientes.</a:t>
            </a:r>
          </a:p>
          <a:p>
            <a:pPr algn="ctr"/>
            <a:endParaRPr lang="es-MX" dirty="0"/>
          </a:p>
          <a:p>
            <a:pPr algn="ctr"/>
            <a:r>
              <a:rPr lang="es-MX" dirty="0" smtClean="0"/>
              <a:t> 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3321059"/>
              </p:ext>
            </p:extLst>
          </p:nvPr>
        </p:nvGraphicFramePr>
        <p:xfrm>
          <a:off x="767408" y="764704"/>
          <a:ext cx="1015312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INFORMACION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Todos servicios y programas proporcionados por Prevención del Delito son gratuitos. </a:t>
            </a:r>
          </a:p>
          <a:p>
            <a:r>
              <a:rPr lang="es-MX" dirty="0" smtClean="0"/>
              <a:t>Los servicios pueden ser solicitados mediante oficio o directamente en el departamento.</a:t>
            </a:r>
          </a:p>
          <a:p>
            <a:r>
              <a:rPr lang="es-MX" dirty="0" smtClean="0"/>
              <a:t>Prevención del Delito se localiza dentro de las instalaciones de la Secretaría de Seguridad Pública Vialidad y Tránsito de Juárez, N.L.  </a:t>
            </a:r>
          </a:p>
          <a:p>
            <a:r>
              <a:rPr lang="es-MX" dirty="0" smtClean="0"/>
              <a:t>Las rutas </a:t>
            </a:r>
            <a:r>
              <a:rPr lang="es-MX" dirty="0"/>
              <a:t>223 Las </a:t>
            </a:r>
            <a:r>
              <a:rPr lang="es-MX" dirty="0" smtClean="0"/>
              <a:t>Torres, </a:t>
            </a:r>
            <a:r>
              <a:rPr lang="es-MX" dirty="0"/>
              <a:t>223 Los Huertos, </a:t>
            </a:r>
            <a:r>
              <a:rPr lang="es-MX" dirty="0" smtClean="0"/>
              <a:t>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58888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MEDIOS 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30872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dirty="0" smtClean="0">
                <a:solidFill>
                  <a:srgbClr val="92D050"/>
                </a:solidFill>
              </a:rPr>
              <a:t>    D.A.R.E</a:t>
            </a:r>
            <a:endParaRPr lang="es-MX" b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77334" y="1695296"/>
            <a:ext cx="405051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Prevenir el uso de las drogas, reforzando los valores, así como proporcionar las herramientas necesarias para una mayor asertividad. </a:t>
            </a:r>
          </a:p>
          <a:p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5930455" y="1715009"/>
            <a:ext cx="3744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Prevenir el consumo de drogas en adolescentes 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847528" y="4375074"/>
            <a:ext cx="71287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Dirigido a nivel preescolar y primaria, para concientizar sobre los riesgos, efectos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físicos, emocionales, sociales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 legales de las sustancias toxicas. 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2879529"/>
              </p:ext>
            </p:extLst>
          </p:nvPr>
        </p:nvGraphicFramePr>
        <p:xfrm>
          <a:off x="983432" y="908720"/>
          <a:ext cx="98650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800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99656" y="604901"/>
            <a:ext cx="6130330" cy="1320800"/>
          </a:xfrm>
        </p:spPr>
        <p:txBody>
          <a:bodyPr>
            <a:normAutofit/>
          </a:bodyPr>
          <a:lstStyle/>
          <a:p>
            <a:r>
              <a:rPr lang="es-MX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Educación Vial</a:t>
            </a:r>
            <a:endParaRPr lang="es-MX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21074" y="1700809"/>
            <a:ext cx="43828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Basado en la enseñanza de hábitos y prácticas que tienen como finalidad, la protección y cuidado de los transeúntes.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07968" y="1743119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Inculcar cultura vial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921074" y="4077072"/>
            <a:ext cx="77672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just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Dirigido a nivel preescolar, basado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en la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enseñanza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hábitos, practicas y costumbres que tienen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como finalidad la protección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cuidado de los transeúntes, así como la difusión de la cultura vial.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59286"/>
              </p:ext>
            </p:extLst>
          </p:nvPr>
        </p:nvGraphicFramePr>
        <p:xfrm>
          <a:off x="695400" y="692696"/>
          <a:ext cx="993710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377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/>
              <a:t>Mochila Segura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559496" y="1826015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Involucrar a los padres de familia en salvaguardar la seguridad de los alumnos, con la finalidad de que no porten objetos con los que pueda lesionar o lesionarse, que estén prohibidos dentro del plantel educativo.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51984" y="1826015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Mejorar el ámbito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escolar en materia de seguridad.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59496" y="4716202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Dirigido a nivel primaria, secundaria y universidad con el fin de involucrar a los padres de familia en salvaguardar la seguridad de los jóvenes y detectar entre sus pertenencias objetos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que puedan ser utilizados para causar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daño, estén prohibidos dentro del plantel 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atenten contra la salud física o moral de la comunidad escolar.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24696"/>
              </p:ext>
            </p:extLst>
          </p:nvPr>
        </p:nvGraphicFramePr>
        <p:xfrm>
          <a:off x="983432" y="908720"/>
          <a:ext cx="964907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8232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/>
              <a:t>Platicas Preventivas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271464" y="1897942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Informar al alumnado como prevenir las problemáticas actuales que se presentan en la vida cotidiana.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07968" y="189794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Desarrollar habilidades para la toma de decisiones 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19536" y="4437112"/>
            <a:ext cx="6336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Impartir platicas preventivas teórico-practicas en todos los niveles educativos, sobre temas actuales y de interés para la comunidad.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955</TotalTime>
  <Words>855</Words>
  <Application>Microsoft Office PowerPoint</Application>
  <PresentationFormat>Panorámica</PresentationFormat>
  <Paragraphs>167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Trebuchet MS</vt:lpstr>
      <vt:lpstr>Wingdings 3</vt:lpstr>
      <vt:lpstr>Faceta</vt:lpstr>
      <vt:lpstr>    Prevención del Delito, Juárez, N.L.</vt:lpstr>
      <vt:lpstr>Programas de Prevención Social del Delito Juárez, N.L. </vt:lpstr>
      <vt:lpstr>    D.A.R.E</vt:lpstr>
      <vt:lpstr>Presentación de PowerPoint</vt:lpstr>
      <vt:lpstr>Educación Vial</vt:lpstr>
      <vt:lpstr>Presentación de PowerPoint</vt:lpstr>
      <vt:lpstr>Mochila Segura</vt:lpstr>
      <vt:lpstr>Presentación de PowerPoint</vt:lpstr>
      <vt:lpstr>Platicas Preventivas</vt:lpstr>
      <vt:lpstr>Presentación de PowerPoint</vt:lpstr>
      <vt:lpstr>Platicas para Padres</vt:lpstr>
      <vt:lpstr>Presentación de PowerPoint</vt:lpstr>
      <vt:lpstr>Prevención de la Violencia Familiar y de Genero</vt:lpstr>
      <vt:lpstr>Presentación de PowerPoint</vt:lpstr>
      <vt:lpstr>Campamentos de Verano</vt:lpstr>
      <vt:lpstr>CAIPA</vt:lpstr>
      <vt:lpstr>Presentación de PowerPoint</vt:lpstr>
      <vt:lpstr>Limpieza de Espacios Públicos</vt:lpstr>
      <vt:lpstr>Presentación de PowerPoint</vt:lpstr>
      <vt:lpstr>Juntas Vecinales</vt:lpstr>
      <vt:lpstr>Presentación de PowerPoint</vt:lpstr>
      <vt:lpstr>INFORMACION GENERAL</vt:lpstr>
      <vt:lpstr>MEDIOS DE CONTACTO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Prevención Social del Delito Juárez N.L.</dc:title>
  <dc:creator>prevencion</dc:creator>
  <cp:lastModifiedBy>prevención del delito</cp:lastModifiedBy>
  <cp:revision>171</cp:revision>
  <dcterms:created xsi:type="dcterms:W3CDTF">2018-06-16T14:53:08Z</dcterms:created>
  <dcterms:modified xsi:type="dcterms:W3CDTF">2020-07-07T21:23:41Z</dcterms:modified>
</cp:coreProperties>
</file>